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3" r:id="rId9"/>
    <p:sldId id="260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9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66289370078741E-2"/>
          <c:y val="0.14577813315251226"/>
          <c:w val="0.87261958661417327"/>
          <c:h val="0.806361491113714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242</c:v>
                </c:pt>
                <c:pt idx="1">
                  <c:v>20</c:v>
                </c:pt>
                <c:pt idx="2">
                  <c:v>9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78-4BF2-912D-ED8A77F76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EF78-4BF2-912D-ED8A77F76A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EF78-4BF2-912D-ED8A77F76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32123871"/>
        <c:axId val="732189887"/>
        <c:axId val="1001123599"/>
      </c:bar3DChart>
      <c:catAx>
        <c:axId val="732123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89887"/>
        <c:crosses val="autoZero"/>
        <c:auto val="1"/>
        <c:lblAlgn val="ctr"/>
        <c:lblOffset val="100"/>
        <c:noMultiLvlLbl val="0"/>
      </c:catAx>
      <c:valAx>
        <c:axId val="73218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23871"/>
        <c:crosses val="autoZero"/>
        <c:crossBetween val="between"/>
      </c:valAx>
      <c:serAx>
        <c:axId val="1001123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18988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hass.liv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83EE3-8322-4527-BE11-BCA926C50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79E9AD-7154-414B-954A-61AC15F99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教育机器人工程中心 </a:t>
            </a:r>
            <a:endParaRPr lang="en-US" altLang="zh-CN" dirty="0"/>
          </a:p>
          <a:p>
            <a:r>
              <a:rPr lang="en-US" altLang="zh-CN"/>
              <a:t>190902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5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BA0FD-319C-4151-8B53-9FE5FC0A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52FB83-3D56-4FBF-B1D0-7E6AAC35A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19" y="37607"/>
            <a:ext cx="4715969" cy="3068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3D6C24-9D70-4D2E-B602-546A67D1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6" y="456453"/>
            <a:ext cx="5621216" cy="3068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91B34-8F93-409A-A6E3-86C4DE6A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9" y="3149400"/>
            <a:ext cx="4088262" cy="3653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E85DE6-D897-43C9-90DD-4C0C52D28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17" y="3482631"/>
            <a:ext cx="4199237" cy="2986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12303-71B4-466F-B240-B64B771F0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627" y="3524935"/>
            <a:ext cx="3025900" cy="1277602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C6FB5EB-214C-427A-815D-F213E314F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615805"/>
              </p:ext>
            </p:extLst>
          </p:nvPr>
        </p:nvGraphicFramePr>
        <p:xfrm>
          <a:off x="3725757" y="37607"/>
          <a:ext cx="8128000" cy="701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980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0082B5-E902-4EAB-BD42-7AAD93AD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57505"/>
            <a:ext cx="6890763" cy="5762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AD8AAA-89E8-4B81-BF61-7C1E3C0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52" y="0"/>
            <a:ext cx="132522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BD467-C0E7-41B6-8241-288CBF31E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57" y="0"/>
            <a:ext cx="132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A23A5-76D3-42DD-A1E6-3AC72ABE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D22115-0655-4481-83D6-7BA88248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372" y="795131"/>
            <a:ext cx="6811616" cy="51087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35E92-FFCC-4BFE-AB19-C728B33C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1" y="795131"/>
            <a:ext cx="6811617" cy="5108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137A2-3917-4E08-9F46-323E58D7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69" y="795131"/>
            <a:ext cx="6811615" cy="53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5B665-E98E-4A60-A1D5-B5C7059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91E52-86FA-4CFD-B6E7-3B4F9311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本项目包含一个在线文档（</a:t>
            </a:r>
            <a:r>
              <a:rPr lang="en-US" altLang="zh-CN" dirty="0">
                <a:hlinkClick r:id="rId2"/>
              </a:rPr>
              <a:t>https://ai.hass.live</a:t>
            </a:r>
            <a:r>
              <a:rPr lang="zh-CN" altLang="en-US" dirty="0"/>
              <a:t>）以及配套的教学材料（</a:t>
            </a:r>
            <a:r>
              <a:rPr lang="en-US" altLang="zh-CN" dirty="0"/>
              <a:t>PPT</a:t>
            </a:r>
            <a:r>
              <a:rPr lang="zh-CN" altLang="en-US" dirty="0"/>
              <a:t>、教案、学习单），目前共计</a:t>
            </a:r>
            <a:r>
              <a:rPr lang="en-US" altLang="zh-CN" dirty="0"/>
              <a:t>6</a:t>
            </a:r>
            <a:r>
              <a:rPr lang="zh-CN" altLang="en-US" dirty="0"/>
              <a:t>章</a:t>
            </a:r>
            <a:r>
              <a:rPr lang="en-US" altLang="zh-CN" dirty="0"/>
              <a:t>24</a:t>
            </a:r>
            <a:r>
              <a:rPr lang="zh-CN" altLang="en-US" dirty="0"/>
              <a:t>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在师大二附中试用后将会精简为</a:t>
            </a:r>
            <a:r>
              <a:rPr lang="en-US" altLang="zh-CN" dirty="0"/>
              <a:t>16</a:t>
            </a:r>
            <a:r>
              <a:rPr lang="zh-CN" altLang="en-US" dirty="0"/>
              <a:t>课时的优质课程内容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包含</a:t>
            </a:r>
            <a:r>
              <a:rPr lang="en-US" altLang="zh-CN" dirty="0"/>
              <a:t>6</a:t>
            </a:r>
            <a:r>
              <a:rPr lang="zh-CN" altLang="en-US" dirty="0"/>
              <a:t>个有所关联、逐步递进的项目构成的章节。分别涉及物联网、机器人、机器视觉、语音识别和控制等内容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5FBF1-3CB7-4A1D-82AD-BF0A171E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里程碑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863F5-9F2F-48BA-A8DC-3A528A9F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145" y="1123837"/>
            <a:ext cx="7822623" cy="51206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2000"/>
              </a:lnSpc>
            </a:pPr>
            <a:r>
              <a:rPr lang="zh-CN" altLang="en-US" sz="7200" b="1" dirty="0"/>
              <a:t>课程开发：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8</a:t>
            </a:r>
            <a:r>
              <a:rPr lang="zh-CN" altLang="en-US" sz="7200" dirty="0"/>
              <a:t>月</a:t>
            </a:r>
            <a:r>
              <a:rPr lang="en-US" altLang="zh-CN" sz="7200" dirty="0"/>
              <a:t>31</a:t>
            </a:r>
            <a:r>
              <a:rPr lang="zh-CN" altLang="en-US" sz="7200" dirty="0"/>
              <a:t>号完成前导、第</a:t>
            </a:r>
            <a:r>
              <a:rPr lang="en-US" altLang="zh-CN" sz="7200" dirty="0"/>
              <a:t>1</a:t>
            </a:r>
            <a:r>
              <a:rPr lang="zh-CN" altLang="en-US" sz="7200" dirty="0"/>
              <a:t>、</a:t>
            </a:r>
            <a:r>
              <a:rPr lang="en-US" altLang="zh-CN" sz="7200" dirty="0"/>
              <a:t>3</a:t>
            </a:r>
            <a:r>
              <a:rPr lang="zh-CN" altLang="en-US" sz="7200" dirty="0"/>
              <a:t>、</a:t>
            </a:r>
            <a:r>
              <a:rPr lang="en-US" altLang="zh-CN" sz="7200" dirty="0"/>
              <a:t>4</a:t>
            </a:r>
            <a:r>
              <a:rPr lang="zh-CN" altLang="en-US" sz="7200" dirty="0"/>
              <a:t>、</a:t>
            </a:r>
            <a:r>
              <a:rPr lang="en-US" altLang="zh-CN" sz="7200" dirty="0"/>
              <a:t>5</a:t>
            </a:r>
            <a:r>
              <a:rPr lang="zh-CN" altLang="en-US" sz="7200" dirty="0"/>
              <a:t>、</a:t>
            </a:r>
            <a:r>
              <a:rPr lang="en-US" altLang="zh-CN" sz="7200" dirty="0"/>
              <a:t>6</a:t>
            </a:r>
            <a:r>
              <a:rPr lang="zh-CN" altLang="en-US" sz="7200" dirty="0"/>
              <a:t>章全部的</a:t>
            </a:r>
            <a:r>
              <a:rPr lang="zh-CN" altLang="en-US" sz="7200" b="1" dirty="0"/>
              <a:t>使用文档</a:t>
            </a:r>
            <a:r>
              <a:rPr lang="zh-CN" altLang="en-US" sz="7200" dirty="0"/>
              <a:t>和</a:t>
            </a:r>
            <a:r>
              <a:rPr lang="en-US" altLang="zh-CN" sz="7200" b="1" dirty="0"/>
              <a:t>PPT</a:t>
            </a:r>
            <a:r>
              <a:rPr lang="zh-CN" altLang="en-US" sz="7200" b="1" dirty="0"/>
              <a:t>，学习单和教案</a:t>
            </a:r>
            <a:r>
              <a:rPr lang="zh-CN" altLang="en-US" sz="7200" dirty="0"/>
              <a:t>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课程完善阶段</a:t>
            </a:r>
            <a:r>
              <a:rPr lang="en-US" altLang="zh-CN" sz="7200" dirty="0"/>
              <a:t>1</a:t>
            </a:r>
            <a:r>
              <a:rPr lang="zh-CN" altLang="en-US" sz="7200" dirty="0"/>
              <a:t>：</a:t>
            </a:r>
            <a:r>
              <a:rPr lang="en-US" altLang="zh-CN" sz="7200" dirty="0"/>
              <a:t>	</a:t>
            </a:r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9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日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1</a:t>
            </a:r>
            <a:r>
              <a:rPr lang="zh-CN" altLang="en-US" sz="7200" dirty="0"/>
              <a:t>月</a:t>
            </a:r>
            <a:r>
              <a:rPr lang="en-US" altLang="zh-CN" sz="7200" dirty="0"/>
              <a:t>17</a:t>
            </a:r>
            <a:r>
              <a:rPr lang="zh-CN" altLang="en-US" sz="7200" dirty="0"/>
              <a:t>日（上半学期）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和北师大二附中老师共同挑选课程内容，完成兴趣社团的</a:t>
            </a:r>
            <a:r>
              <a:rPr lang="en-US" altLang="zh-CN" sz="7200" dirty="0"/>
              <a:t>10</a:t>
            </a:r>
            <a:r>
              <a:rPr lang="zh-CN" altLang="en-US" sz="7200" dirty="0"/>
              <a:t>次试用（</a:t>
            </a:r>
            <a:r>
              <a:rPr lang="en-US" altLang="zh-CN" sz="7200" dirty="0"/>
              <a:t>1</a:t>
            </a:r>
            <a:r>
              <a:rPr lang="zh-CN" altLang="en-US" sz="7200" dirty="0"/>
              <a:t>周</a:t>
            </a:r>
            <a:r>
              <a:rPr lang="en-US" altLang="zh-CN" sz="7200" dirty="0"/>
              <a:t>1</a:t>
            </a:r>
            <a:r>
              <a:rPr lang="zh-CN" altLang="en-US" sz="7200" dirty="0"/>
              <a:t>次，每次</a:t>
            </a:r>
            <a:r>
              <a:rPr lang="en-US" altLang="zh-CN" sz="7200" dirty="0"/>
              <a:t>1</a:t>
            </a:r>
            <a:r>
              <a:rPr lang="zh-CN" altLang="en-US" sz="7200" dirty="0"/>
              <a:t>小时），进而善课程。</a:t>
            </a:r>
          </a:p>
          <a:p>
            <a:pPr>
              <a:lnSpc>
                <a:spcPts val="2000"/>
              </a:lnSpc>
            </a:pPr>
            <a:r>
              <a:rPr lang="zh-CN" altLang="en-US" sz="7200" dirty="0"/>
              <a:t>确定</a:t>
            </a:r>
            <a:r>
              <a:rPr lang="en-US" altLang="zh-CN" sz="7200" b="1" dirty="0"/>
              <a:t>16</a:t>
            </a:r>
            <a:r>
              <a:rPr lang="zh-CN" altLang="en-US" sz="7200" b="1" dirty="0"/>
              <a:t>课时</a:t>
            </a:r>
            <a:r>
              <a:rPr lang="zh-CN" altLang="en-US" sz="7200" dirty="0"/>
              <a:t>的核心课程。</a:t>
            </a:r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b="1" dirty="0"/>
              <a:t>课程试用：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12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号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2</a:t>
            </a:r>
            <a:r>
              <a:rPr lang="zh-CN" altLang="en-US" sz="7200" dirty="0"/>
              <a:t>月</a:t>
            </a:r>
            <a:r>
              <a:rPr lang="en-US" altLang="zh-CN" sz="7200" dirty="0"/>
              <a:t>29</a:t>
            </a:r>
            <a:r>
              <a:rPr lang="zh-CN" altLang="en-US" sz="7200" dirty="0"/>
              <a:t>号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在北京八中、景山学校进行核心课程的试用（需要与学校老师协商上课次数）。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5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66246-93A7-4CE8-9EF8-5BC15EC5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97E50C-CBFB-4423-9287-66580B90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35" y="487731"/>
            <a:ext cx="7641032" cy="5734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4F7708-E0D1-4069-9E8E-2225637F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7" y="327990"/>
            <a:ext cx="7957039" cy="5893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94C995-E28D-4520-A87E-17C47F9EE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879" y="-4572"/>
            <a:ext cx="6952874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6C4C34-0EBE-4EDA-87FF-D310709B9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95" y="4572"/>
            <a:ext cx="7761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CE4F-6406-489D-998C-967F0645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</a:t>
            </a:r>
            <a:r>
              <a:rPr lang="en-US" altLang="zh-CN" dirty="0"/>
              <a:t>PPT</a:t>
            </a:r>
            <a:r>
              <a:rPr lang="zh-CN" altLang="en-US" dirty="0"/>
              <a:t>和学习单、教案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5FC30-EE05-4734-9CC2-E6D13617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49" y="1918837"/>
            <a:ext cx="4072501" cy="3011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5F96FA-E403-42B3-8F69-ADC337B1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64" y="2604053"/>
            <a:ext cx="4466748" cy="2077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37A78-CE53-4646-93A1-242CF1CE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70" y="546652"/>
            <a:ext cx="8365511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E9FA5-7945-47EF-B5E8-8814ADC9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课程维护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878EB-CC9B-4CF3-8A4C-4681DAD7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38" y="1144384"/>
            <a:ext cx="8033003" cy="4569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26EFEA-0EC3-4F91-B3E2-79C45F38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609" y="1208121"/>
            <a:ext cx="6976198" cy="44326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82A773-7B70-472F-8F1C-A65BF4CE2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915" y="56562"/>
            <a:ext cx="5855892" cy="65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br>
              <a:rPr lang="en-US" altLang="zh-CN" dirty="0"/>
            </a:br>
            <a:r>
              <a:rPr lang="zh-CN" altLang="en-US" dirty="0"/>
              <a:t>（开源）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0C1B46-DE3E-4A89-A506-BD228E5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0" y="791526"/>
            <a:ext cx="7245385" cy="50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D522A5-5F74-4420-B5DF-8890C6E1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2" y="1056999"/>
            <a:ext cx="7302367" cy="50554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414C3-800B-4618-A66E-BD6AAA2D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84" y="775802"/>
            <a:ext cx="7738895" cy="5336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B40E69-C87B-4704-B85B-B6FE1A92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261" y="1683362"/>
            <a:ext cx="7850418" cy="3935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E4C0E-B37A-4E31-A1BD-5D9A25A0C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261" y="727160"/>
            <a:ext cx="8379068" cy="5627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80EC14-3170-4E46-BE8C-415829176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261" y="612522"/>
            <a:ext cx="8202384" cy="5300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21BCA-060D-4A87-945B-7676E2089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784" y="1609725"/>
            <a:ext cx="7509834" cy="3510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1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 目前大约</a:t>
            </a:r>
            <a:r>
              <a:rPr lang="en-US" altLang="zh-CN" dirty="0"/>
              <a:t>300</a:t>
            </a:r>
            <a:r>
              <a:rPr lang="zh-CN" altLang="en-US" dirty="0"/>
              <a:t>人次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DFBBF-1E82-4802-BCC0-0D0F2D48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44" y="725557"/>
            <a:ext cx="3509639" cy="3112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44F0B0-21E1-41D8-9986-D1EB5EF4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44" y="3926397"/>
            <a:ext cx="3509639" cy="1995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B77E9-78D9-4455-B391-DCE8364D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384" y="1501334"/>
            <a:ext cx="3739588" cy="41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70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113</TotalTime>
  <Words>168</Words>
  <Application>Microsoft Office PowerPoint</Application>
  <PresentationFormat>宽屏</PresentationFormat>
  <Paragraphs>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幼圆</vt:lpstr>
      <vt:lpstr>Corbel</vt:lpstr>
      <vt:lpstr>Wingdings 2</vt:lpstr>
      <vt:lpstr>框架</vt:lpstr>
      <vt:lpstr>人工智能课程汇报</vt:lpstr>
      <vt:lpstr>课程概述</vt:lpstr>
      <vt:lpstr>里程碑</vt:lpstr>
      <vt:lpstr>课程结构</vt:lpstr>
      <vt:lpstr>教学PPT和学习单、教案</vt:lpstr>
      <vt:lpstr>课程维护</vt:lpstr>
      <vt:lpstr>关于第二章 在线机器学习平台for kids （开源）</vt:lpstr>
      <vt:lpstr>关于第二章 在线机器学习平台for kids</vt:lpstr>
      <vt:lpstr>试用评价</vt:lpstr>
      <vt:lpstr>PowerPoint 演示文稿</vt:lpstr>
      <vt:lpstr>试用评价</vt:lpstr>
      <vt:lpstr>试用评价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人工智能课程汇报</dc:title>
  <dc:creator>niji sakai</dc:creator>
  <cp:lastModifiedBy>niji sakai</cp:lastModifiedBy>
  <cp:revision>35</cp:revision>
  <dcterms:created xsi:type="dcterms:W3CDTF">2019-08-31T08:54:57Z</dcterms:created>
  <dcterms:modified xsi:type="dcterms:W3CDTF">2019-09-02T05:29:27Z</dcterms:modified>
</cp:coreProperties>
</file>